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004" autoAdjust="0"/>
  </p:normalViewPr>
  <p:slideViewPr>
    <p:cSldViewPr>
      <p:cViewPr varScale="1">
        <p:scale>
          <a:sx n="56" d="100"/>
          <a:sy n="56" d="100"/>
        </p:scale>
        <p:origin x="-9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23.02.2019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23.02.2019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66868" y="357166"/>
            <a:ext cx="5105400" cy="4572032"/>
          </a:xfrm>
        </p:spPr>
        <p:txBody>
          <a:bodyPr>
            <a:normAutofit fontScale="90000"/>
          </a:bodyPr>
          <a:lstStyle/>
          <a:p>
            <a:pPr algn="ctr"/>
            <a:r>
              <a:rPr lang="ru-RU" dirty="0" smtClean="0">
                <a:solidFill>
                  <a:srgbClr val="FF0000"/>
                </a:solidFill>
              </a:rPr>
              <a:t>Консультация для воспитателей:</a:t>
            </a:r>
            <a:r>
              <a:rPr lang="ru-RU" dirty="0" smtClean="0"/>
              <a:t/>
            </a:r>
            <a:br>
              <a:rPr lang="ru-RU" dirty="0" smtClean="0"/>
            </a:br>
            <a:r>
              <a:rPr lang="ru-RU" dirty="0" smtClean="0"/>
              <a:t>«Влияние двигательной активности на здоровье детей старшего дошкольного возраста».</a:t>
            </a:r>
            <a:endParaRPr lang="ru-RU" dirty="0"/>
          </a:p>
        </p:txBody>
      </p:sp>
      <p:sp>
        <p:nvSpPr>
          <p:cNvPr id="5" name="Подзаголовок 4"/>
          <p:cNvSpPr>
            <a:spLocks noGrp="1"/>
          </p:cNvSpPr>
          <p:nvPr>
            <p:ph type="subTitle" idx="1"/>
          </p:nvPr>
        </p:nvSpPr>
        <p:spPr>
          <a:xfrm>
            <a:off x="3354442" y="4929198"/>
            <a:ext cx="5114778" cy="1643074"/>
          </a:xfrm>
        </p:spPr>
        <p:txBody>
          <a:bodyPr/>
          <a:lstStyle/>
          <a:p>
            <a:r>
              <a:rPr lang="ru-RU" dirty="0" smtClean="0"/>
              <a:t>Инструктор по физической </a:t>
            </a:r>
            <a:r>
              <a:rPr lang="ru-RU" smtClean="0"/>
              <a:t>культуре МБДОУ </a:t>
            </a:r>
            <a:r>
              <a:rPr lang="ru-RU" dirty="0" smtClean="0"/>
              <a:t>№4 «</a:t>
            </a:r>
            <a:r>
              <a:rPr lang="ru-RU" dirty="0" err="1" smtClean="0"/>
              <a:t>Дэхэбын</a:t>
            </a:r>
            <a:r>
              <a:rPr lang="ru-RU" dirty="0" smtClean="0"/>
              <a:t>»:</a:t>
            </a:r>
          </a:p>
          <a:p>
            <a:r>
              <a:rPr lang="ru-RU" dirty="0" err="1" smtClean="0"/>
              <a:t>Бибалова</a:t>
            </a:r>
            <a:r>
              <a:rPr lang="ru-RU" dirty="0" smtClean="0"/>
              <a:t> Людмила </a:t>
            </a:r>
            <a:r>
              <a:rPr lang="ru-RU" dirty="0" err="1" smtClean="0"/>
              <a:t>Юнусовна</a:t>
            </a:r>
            <a:endParaRPr lang="ru-RU" dirty="0"/>
          </a:p>
        </p:txBody>
      </p:sp>
      <p:pic>
        <p:nvPicPr>
          <p:cNvPr id="6" name="Picture 2"/>
          <p:cNvPicPr>
            <a:picLocks noGrp="1" noChangeAspect="1" noChangeArrowheads="1"/>
          </p:cNvPicPr>
          <p:nvPr>
            <p:ph idx="4294967295"/>
          </p:nvPr>
        </p:nvPicPr>
        <p:blipFill>
          <a:blip r:embed="rId2"/>
          <a:srcRect/>
          <a:stretch>
            <a:fillRect/>
          </a:stretch>
        </p:blipFill>
        <p:spPr bwMode="auto">
          <a:xfrm>
            <a:off x="642910" y="1500175"/>
            <a:ext cx="2495550" cy="4357718"/>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3037522"/>
          </a:xfrm>
        </p:spPr>
        <p:txBody>
          <a:bodyPr>
            <a:normAutofit/>
          </a:bodyPr>
          <a:lstStyle/>
          <a:p>
            <a:endParaRPr lang="ru-RU" dirty="0"/>
          </a:p>
        </p:txBody>
      </p:sp>
      <p:sp>
        <p:nvSpPr>
          <p:cNvPr id="3" name="Содержимое 2"/>
          <p:cNvSpPr>
            <a:spLocks noGrp="1"/>
          </p:cNvSpPr>
          <p:nvPr>
            <p:ph idx="1"/>
          </p:nvPr>
        </p:nvSpPr>
        <p:spPr>
          <a:xfrm>
            <a:off x="457200" y="3500438"/>
            <a:ext cx="7239000" cy="2955298"/>
          </a:xfrm>
        </p:spPr>
        <p:txBody>
          <a:bodyPr/>
          <a:lstStyle/>
          <a:p>
            <a:pPr lvl="0"/>
            <a:r>
              <a:rPr lang="ru-RU" sz="2000" dirty="0" smtClean="0"/>
              <a:t>При планировании необходимо учитывать состояние работы за  предшествующий месяц, квартал.</a:t>
            </a:r>
          </a:p>
          <a:p>
            <a:r>
              <a:rPr lang="ru-RU" sz="2000" dirty="0" smtClean="0"/>
              <a:t>Для успешного планирования </a:t>
            </a:r>
            <a:r>
              <a:rPr lang="ru-RU" sz="2000" dirty="0" err="1" smtClean="0"/>
              <a:t>физкультурно</a:t>
            </a:r>
            <a:r>
              <a:rPr lang="ru-RU" sz="2000" dirty="0" smtClean="0"/>
              <a:t> - оздоровительной  работы, двигательной активности детей; в  выборе  форм  написания  плана, в определении задач, форм и методов работы с  дошкольниками  необходимо сотрудничество обоих воспитателей и руководителя по  физической культуре .</a:t>
            </a:r>
          </a:p>
          <a:p>
            <a:pPr lvl="0"/>
            <a:endParaRPr lang="ru-RU" sz="1800" dirty="0" smtClean="0"/>
          </a:p>
          <a:p>
            <a:pPr lvl="0"/>
            <a:endParaRPr lang="ru-RU" sz="1800" dirty="0" smtClean="0"/>
          </a:p>
          <a:p>
            <a:endParaRPr lang="ru-RU" dirty="0"/>
          </a:p>
        </p:txBody>
      </p:sp>
      <p:pic>
        <p:nvPicPr>
          <p:cNvPr id="5123" name="Picture 3" descr="C:\Documents and Settings\User\Мои документы\работа фото\Изображение 2662.jpg"/>
          <p:cNvPicPr>
            <a:picLocks noChangeAspect="1" noChangeArrowheads="1"/>
          </p:cNvPicPr>
          <p:nvPr/>
        </p:nvPicPr>
        <p:blipFill>
          <a:blip r:embed="rId2" cstate="print"/>
          <a:srcRect/>
          <a:stretch>
            <a:fillRect/>
          </a:stretch>
        </p:blipFill>
        <p:spPr bwMode="auto">
          <a:xfrm>
            <a:off x="714348" y="500042"/>
            <a:ext cx="6786610" cy="2786082"/>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323010"/>
          </a:xfrm>
        </p:spPr>
        <p:txBody>
          <a:bodyPr>
            <a:noAutofit/>
          </a:bodyPr>
          <a:lstStyle/>
          <a:p>
            <a:pPr algn="ctr"/>
            <a:r>
              <a:rPr lang="ru-RU" sz="2800" dirty="0" smtClean="0"/>
              <a:t>Индивидуальный подход к детям с учётом характера двигательной активности</a:t>
            </a:r>
            <a:endParaRPr lang="ru-RU" sz="2800" dirty="0"/>
          </a:p>
        </p:txBody>
      </p:sp>
      <p:sp>
        <p:nvSpPr>
          <p:cNvPr id="3" name="Содержимое 2"/>
          <p:cNvSpPr>
            <a:spLocks noGrp="1"/>
          </p:cNvSpPr>
          <p:nvPr>
            <p:ph idx="1"/>
          </p:nvPr>
        </p:nvSpPr>
        <p:spPr>
          <a:xfrm>
            <a:off x="457200" y="1928802"/>
            <a:ext cx="7239000" cy="2857520"/>
          </a:xfrm>
        </p:spPr>
        <p:txBody>
          <a:bodyPr>
            <a:normAutofit lnSpcReduction="10000"/>
          </a:bodyPr>
          <a:lstStyle/>
          <a:p>
            <a:r>
              <a:rPr lang="ru-RU" sz="2000" b="1" dirty="0" smtClean="0">
                <a:solidFill>
                  <a:srgbClr val="FF0000"/>
                </a:solidFill>
              </a:rPr>
              <a:t>Дети средней подвижности</a:t>
            </a:r>
            <a:r>
              <a:rPr lang="ru-RU" sz="2000" dirty="0" smtClean="0">
                <a:solidFill>
                  <a:srgbClr val="FF0000"/>
                </a:solidFill>
              </a:rPr>
              <a:t> </a:t>
            </a:r>
            <a:r>
              <a:rPr lang="ru-RU" sz="2000" dirty="0" smtClean="0"/>
              <a:t>отличаются наиболее ровным и спокойным поведением, равномерной подвижностью на протяжении всего дня. Таких детей примерно половина или чуть больше в группе. Они самостоятельны и активны, движения их уверенные, чёткие, целенаправленные.</a:t>
            </a:r>
          </a:p>
          <a:p>
            <a:r>
              <a:rPr lang="ru-RU" sz="2000" dirty="0" smtClean="0"/>
              <a:t>При руководстве двигательной активностью </a:t>
            </a:r>
            <a:r>
              <a:rPr lang="ru-RU" sz="2000" b="1" dirty="0" smtClean="0">
                <a:solidFill>
                  <a:srgbClr val="FF0000"/>
                </a:solidFill>
              </a:rPr>
              <a:t>детей средней подвижности</a:t>
            </a:r>
            <a:r>
              <a:rPr lang="ru-RU" sz="2000" dirty="0" smtClean="0">
                <a:solidFill>
                  <a:srgbClr val="FF0000"/>
                </a:solidFill>
              </a:rPr>
              <a:t> </a:t>
            </a:r>
            <a:r>
              <a:rPr lang="ru-RU" sz="2000" dirty="0" smtClean="0"/>
              <a:t>достаточно создать необходимые условия, т.е. предоставить место для движений, время, игрушки-двигатели, физкультурное оборудование и пособия. </a:t>
            </a:r>
          </a:p>
          <a:p>
            <a:endParaRPr lang="ru-RU" dirty="0"/>
          </a:p>
        </p:txBody>
      </p:sp>
      <p:pic>
        <p:nvPicPr>
          <p:cNvPr id="6146" name="Picture 2" descr="C:\Documents and Settings\User\Мои документы\работа фото\P1010306.JPG"/>
          <p:cNvPicPr>
            <a:picLocks noChangeAspect="1" noChangeArrowheads="1"/>
          </p:cNvPicPr>
          <p:nvPr/>
        </p:nvPicPr>
        <p:blipFill>
          <a:blip r:embed="rId2" cstate="print"/>
          <a:srcRect/>
          <a:stretch>
            <a:fillRect/>
          </a:stretch>
        </p:blipFill>
        <p:spPr bwMode="auto">
          <a:xfrm>
            <a:off x="642910" y="4491078"/>
            <a:ext cx="3395610" cy="2366922"/>
          </a:xfrm>
          <a:prstGeom prst="rect">
            <a:avLst/>
          </a:prstGeom>
          <a:noFill/>
        </p:spPr>
      </p:pic>
      <p:pic>
        <p:nvPicPr>
          <p:cNvPr id="6147" name="Picture 3" descr="C:\Documents and Settings\User\Мои документы\работа фото\P1010317.JPG"/>
          <p:cNvPicPr>
            <a:picLocks noChangeAspect="1" noChangeArrowheads="1"/>
          </p:cNvPicPr>
          <p:nvPr/>
        </p:nvPicPr>
        <p:blipFill>
          <a:blip r:embed="rId3" cstate="print"/>
          <a:srcRect/>
          <a:stretch>
            <a:fillRect/>
          </a:stretch>
        </p:blipFill>
        <p:spPr bwMode="auto">
          <a:xfrm>
            <a:off x="5072066" y="4500570"/>
            <a:ext cx="3000396" cy="2357430"/>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214282" y="142852"/>
            <a:ext cx="5929354" cy="6715148"/>
          </a:xfrm>
        </p:spPr>
        <p:txBody>
          <a:bodyPr>
            <a:normAutofit/>
          </a:bodyPr>
          <a:lstStyle/>
          <a:p>
            <a:r>
              <a:rPr lang="ru-RU" sz="1800" b="1" dirty="0" smtClean="0">
                <a:solidFill>
                  <a:srgbClr val="FF0000"/>
                </a:solidFill>
              </a:rPr>
              <a:t>Дети большой подвижности</a:t>
            </a:r>
            <a:r>
              <a:rPr lang="ru-RU" sz="1800" dirty="0" smtClean="0">
                <a:solidFill>
                  <a:srgbClr val="FF0000"/>
                </a:solidFill>
              </a:rPr>
              <a:t> </a:t>
            </a:r>
            <a:r>
              <a:rPr lang="ru-RU" sz="1800" dirty="0" smtClean="0"/>
              <a:t>всегда заметны, хотя и составляют от общего числа детей примерно четвёртую – пятую часть. Они находят возможность двигаться в любых условиях. Из всех видов движений выбирают чаще бег, прыжки, избегают движений, требующих точности и сдержанности. Движения их быстры, резки, часто бесцельны. Из-за высокой интенсивности двигательной активности они как бы не успевают вникнуть в суть своей деятельности, не могут управлять в должной степени своими движениями. Чрезмерная подвижность является сильным раздражителем для нервной системы, поэтому эти дети отличаются неуравновешенным поведением, чаще других попадают в конфликтные ситуации, они с трудом засыпают, спят неспокойно.</a:t>
            </a:r>
          </a:p>
          <a:p>
            <a:r>
              <a:rPr lang="ru-RU" sz="1900" dirty="0" smtClean="0"/>
              <a:t>Руководство двигательной активностью </a:t>
            </a:r>
            <a:r>
              <a:rPr lang="ru-RU" sz="1900" b="1" dirty="0" smtClean="0">
                <a:solidFill>
                  <a:srgbClr val="FF0000"/>
                </a:solidFill>
              </a:rPr>
              <a:t>детей большой подвижности</a:t>
            </a:r>
            <a:r>
              <a:rPr lang="ru-RU" sz="1900" dirty="0" smtClean="0">
                <a:solidFill>
                  <a:srgbClr val="FF0000"/>
                </a:solidFill>
              </a:rPr>
              <a:t> </a:t>
            </a:r>
            <a:r>
              <a:rPr lang="ru-RU" sz="1900" dirty="0" smtClean="0"/>
              <a:t>направляется не на уменьшение  их двигательной активности, а на регулирование интенсивности движений. Пусть по времени дети двигаются как можно больше – важно запрограммировать такой состав движений, которые требуют сосредоточенности внимания, сдержанности, точности.</a:t>
            </a:r>
            <a:endParaRPr lang="ru-RU" sz="1900" dirty="0"/>
          </a:p>
        </p:txBody>
      </p:sp>
      <p:pic>
        <p:nvPicPr>
          <p:cNvPr id="7170" name="Picture 2" descr="C:\Documents and Settings\User\Мои документы\работа фото\P1010321.JPG"/>
          <p:cNvPicPr>
            <a:picLocks noChangeAspect="1" noChangeArrowheads="1"/>
          </p:cNvPicPr>
          <p:nvPr/>
        </p:nvPicPr>
        <p:blipFill>
          <a:blip r:embed="rId2" cstate="print"/>
          <a:srcRect/>
          <a:stretch>
            <a:fillRect/>
          </a:stretch>
        </p:blipFill>
        <p:spPr bwMode="auto">
          <a:xfrm>
            <a:off x="6143636" y="285728"/>
            <a:ext cx="3000364" cy="6224574"/>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74321"/>
            <a:ext cx="7239000" cy="45719"/>
          </a:xfrm>
        </p:spPr>
        <p:txBody>
          <a:bodyPr>
            <a:normAutofit fontScale="90000"/>
          </a:bodyPr>
          <a:lstStyle/>
          <a:p>
            <a:endParaRPr lang="ru-RU" dirty="0"/>
          </a:p>
        </p:txBody>
      </p:sp>
      <p:sp>
        <p:nvSpPr>
          <p:cNvPr id="3" name="Содержимое 2"/>
          <p:cNvSpPr>
            <a:spLocks noGrp="1"/>
          </p:cNvSpPr>
          <p:nvPr>
            <p:ph idx="1"/>
          </p:nvPr>
        </p:nvSpPr>
        <p:spPr>
          <a:xfrm>
            <a:off x="214282" y="357166"/>
            <a:ext cx="7786742" cy="6098570"/>
          </a:xfrm>
        </p:spPr>
        <p:txBody>
          <a:bodyPr>
            <a:normAutofit/>
          </a:bodyPr>
          <a:lstStyle/>
          <a:p>
            <a:r>
              <a:rPr lang="ru-RU" sz="1800" dirty="0" smtClean="0"/>
              <a:t>Наиболее уязвим организм </a:t>
            </a:r>
            <a:r>
              <a:rPr lang="ru-RU" sz="1800" b="1" dirty="0" smtClean="0">
                <a:solidFill>
                  <a:srgbClr val="FF0000"/>
                </a:solidFill>
              </a:rPr>
              <a:t>детей малой подвижности</a:t>
            </a:r>
            <a:r>
              <a:rPr lang="ru-RU" sz="1800" dirty="0" smtClean="0"/>
              <a:t>. Их характеризует общая вялость, пассивность, они быстрее других устают. В противоположность подвижным детям, умеющим найти для игр пространство, они стараются уйти в сторону, чтобы никому не мешать, выбирают деятельность, не требующую интенсивных движений. Они робки в общении, не уверены в себе, не любят игры с движениями. Малая подвижность – фактор риска для ребёнка. </a:t>
            </a:r>
          </a:p>
          <a:p>
            <a:r>
              <a:rPr lang="ru-RU" sz="1800" b="1" dirty="0" smtClean="0"/>
              <a:t>У </a:t>
            </a:r>
            <a:r>
              <a:rPr lang="ru-RU" sz="1800" b="1" dirty="0" smtClean="0">
                <a:solidFill>
                  <a:srgbClr val="FF0000"/>
                </a:solidFill>
              </a:rPr>
              <a:t>малоподвижных детей</a:t>
            </a:r>
            <a:r>
              <a:rPr lang="ru-RU" sz="1800" dirty="0" smtClean="0">
                <a:solidFill>
                  <a:srgbClr val="FF0000"/>
                </a:solidFill>
              </a:rPr>
              <a:t> </a:t>
            </a:r>
            <a:r>
              <a:rPr lang="ru-RU" sz="1800" dirty="0" smtClean="0"/>
              <a:t>следует воспитывать интерес к движениям, потребность в подвижных видах деятельности. Особое внимание уделяется развитию всех основных движений, особенно интенсивных (бег, прыжки – разные их способы). Малоподвижные дети вовлекаются в активную двигательную деятельность на протяжении всего дня. </a:t>
            </a:r>
          </a:p>
          <a:p>
            <a:r>
              <a:rPr lang="ru-RU" sz="1800" dirty="0" smtClean="0"/>
              <a:t>Особое внимание  требуют к себе </a:t>
            </a:r>
            <a:r>
              <a:rPr lang="ru-RU" sz="1800" dirty="0" smtClean="0">
                <a:solidFill>
                  <a:srgbClr val="FF0000"/>
                </a:solidFill>
              </a:rPr>
              <a:t>ослабленные и часто болеющие дети</a:t>
            </a:r>
            <a:r>
              <a:rPr lang="ru-RU" sz="1800" dirty="0" smtClean="0"/>
              <a:t>. Индивидуальная работа с такими детьми должна состоять не столько в ограничении нагрузок (интеллектуальных, двигательных, трудовых и т.д.), сколько в создании условий для оптимизации деятельности при обеспечении соответствия затрачиваемых ребёнком усилий физиологическим возможностям организма. Это достигается путём рациональной регламентации длительности, объёма, интенсивности и содержания деятельности, созданием для ребёнка условий психологического комфорта.</a:t>
            </a:r>
          </a:p>
          <a:p>
            <a:endParaRPr lang="ru-RU" sz="1800"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28566"/>
          </a:xfrm>
        </p:spPr>
        <p:txBody>
          <a:bodyPr>
            <a:normAutofit fontScale="90000"/>
          </a:bodyPr>
          <a:lstStyle/>
          <a:p>
            <a:endParaRPr lang="ru-RU" dirty="0"/>
          </a:p>
        </p:txBody>
      </p:sp>
      <p:sp>
        <p:nvSpPr>
          <p:cNvPr id="3" name="Текст 2"/>
          <p:cNvSpPr>
            <a:spLocks noGrp="1"/>
          </p:cNvSpPr>
          <p:nvPr>
            <p:ph type="body" idx="2"/>
          </p:nvPr>
        </p:nvSpPr>
        <p:spPr>
          <a:xfrm>
            <a:off x="457200" y="571480"/>
            <a:ext cx="7329510" cy="2000264"/>
          </a:xfrm>
        </p:spPr>
        <p:txBody>
          <a:bodyPr>
            <a:noAutofit/>
          </a:bodyPr>
          <a:lstStyle/>
          <a:p>
            <a:pPr algn="ctr"/>
            <a:r>
              <a:rPr lang="ru-RU" sz="2000" dirty="0" smtClean="0"/>
              <a:t>Главное, чтобы все формы двигательной активности и двигательной деятельности, реализуемые в процессе физического воспитания в дошкольных учреждениях, как организованные, так и самостоятельные, индивидуальные, благоприятно отразились на развитии моторики,  на  физическом и психическом здоровье детей. </a:t>
            </a:r>
            <a:endParaRPr lang="ru-RU" sz="2000" dirty="0"/>
          </a:p>
        </p:txBody>
      </p:sp>
      <p:pic>
        <p:nvPicPr>
          <p:cNvPr id="8194" name="Picture 2" descr="C:\Documents and Settings\User\Мои документы\работа фото\Изображение 2769.jpg"/>
          <p:cNvPicPr>
            <a:picLocks noGrp="1" noChangeAspect="1" noChangeArrowheads="1"/>
          </p:cNvPicPr>
          <p:nvPr>
            <p:ph sz="half" idx="1"/>
          </p:nvPr>
        </p:nvPicPr>
        <p:blipFill>
          <a:blip r:embed="rId2" cstate="print"/>
          <a:srcRect/>
          <a:stretch>
            <a:fillRect/>
          </a:stretch>
        </p:blipFill>
        <p:spPr bwMode="auto">
          <a:xfrm>
            <a:off x="428596" y="2643182"/>
            <a:ext cx="3571900" cy="4005263"/>
          </a:xfrm>
          <a:prstGeom prst="rect">
            <a:avLst/>
          </a:prstGeom>
          <a:noFill/>
        </p:spPr>
      </p:pic>
      <p:pic>
        <p:nvPicPr>
          <p:cNvPr id="8195" name="Picture 3" descr="C:\Documents and Settings\User\Мои документы\работа фото\P1010298.JPG"/>
          <p:cNvPicPr>
            <a:picLocks noChangeAspect="1" noChangeArrowheads="1"/>
          </p:cNvPicPr>
          <p:nvPr/>
        </p:nvPicPr>
        <p:blipFill>
          <a:blip r:embed="rId3" cstate="print"/>
          <a:srcRect/>
          <a:stretch>
            <a:fillRect/>
          </a:stretch>
        </p:blipFill>
        <p:spPr bwMode="auto">
          <a:xfrm>
            <a:off x="5000628" y="2571744"/>
            <a:ext cx="3324172" cy="4000528"/>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dirty="0" smtClean="0"/>
              <a:t>Спасибо за внимание</a:t>
            </a:r>
            <a:endParaRPr lang="ru-RU" sz="4000" dirty="0"/>
          </a:p>
        </p:txBody>
      </p:sp>
      <p:sp>
        <p:nvSpPr>
          <p:cNvPr id="3" name="Текст 2"/>
          <p:cNvSpPr>
            <a:spLocks noGrp="1"/>
          </p:cNvSpPr>
          <p:nvPr>
            <p:ph type="body" sz="half" idx="2"/>
          </p:nvPr>
        </p:nvSpPr>
        <p:spPr/>
        <p:txBody>
          <a:bodyPr/>
          <a:lstStyle/>
          <a:p>
            <a:endParaRPr lang="ru-RU"/>
          </a:p>
        </p:txBody>
      </p:sp>
      <p:pic>
        <p:nvPicPr>
          <p:cNvPr id="9218" name="Picture 2" descr="C:\Documents and Settings\User\Мои документы\работа фото\Изображение 2916.jpg"/>
          <p:cNvPicPr>
            <a:picLocks noGrp="1" noChangeAspect="1" noChangeArrowheads="1"/>
          </p:cNvPicPr>
          <p:nvPr>
            <p:ph type="pic" idx="1"/>
          </p:nvPr>
        </p:nvPicPr>
        <p:blipFill>
          <a:blip r:embed="rId2" cstate="print"/>
          <a:srcRect t="1515" b="1515"/>
          <a:stretch>
            <a:fillRect/>
          </a:stretch>
        </p:blipFill>
        <p:spPr bwMode="auto">
          <a:xfrm>
            <a:off x="571472" y="616634"/>
            <a:ext cx="7962928" cy="3657600"/>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239000" cy="928694"/>
          </a:xfrm>
        </p:spPr>
        <p:txBody>
          <a:bodyPr>
            <a:normAutofit/>
          </a:bodyPr>
          <a:lstStyle/>
          <a:p>
            <a:pPr algn="ctr"/>
            <a:r>
              <a:rPr lang="ru-RU" sz="2400" dirty="0" smtClean="0"/>
              <a:t>Что такое двигательная активность?</a:t>
            </a:r>
            <a:endParaRPr lang="ru-RU" sz="2400" dirty="0"/>
          </a:p>
        </p:txBody>
      </p:sp>
      <p:sp>
        <p:nvSpPr>
          <p:cNvPr id="3" name="Содержимое 2"/>
          <p:cNvSpPr>
            <a:spLocks noGrp="1"/>
          </p:cNvSpPr>
          <p:nvPr>
            <p:ph idx="1"/>
          </p:nvPr>
        </p:nvSpPr>
        <p:spPr>
          <a:xfrm>
            <a:off x="457200" y="1357298"/>
            <a:ext cx="4686304" cy="5098438"/>
          </a:xfrm>
        </p:spPr>
        <p:txBody>
          <a:bodyPr>
            <a:normAutofit/>
          </a:bodyPr>
          <a:lstStyle/>
          <a:p>
            <a:r>
              <a:rPr lang="ru-RU" sz="2000" dirty="0" smtClean="0"/>
              <a:t>Под двигательной активностью нами понимается суммарное количество двигательных действий, выполняемых человеком в процессе повседневной деятельности.</a:t>
            </a:r>
          </a:p>
          <a:p>
            <a:r>
              <a:rPr lang="ru-RU" sz="2000" dirty="0" smtClean="0"/>
              <a:t>В теории и методике физического воспитания выделяется три вида двигательной активности:</a:t>
            </a:r>
          </a:p>
          <a:p>
            <a:pPr marL="457200" indent="-457200">
              <a:buFont typeface="+mj-lt"/>
              <a:buAutoNum type="arabicPeriod"/>
            </a:pPr>
            <a:r>
              <a:rPr lang="ru-RU" sz="2000" dirty="0" smtClean="0"/>
              <a:t>Регламентированная</a:t>
            </a:r>
          </a:p>
          <a:p>
            <a:pPr marL="457200" indent="-457200">
              <a:buFont typeface="+mj-lt"/>
              <a:buAutoNum type="arabicPeriod"/>
            </a:pPr>
            <a:r>
              <a:rPr lang="ru-RU" sz="2000" dirty="0" smtClean="0"/>
              <a:t>Частично-регламентированная</a:t>
            </a:r>
          </a:p>
          <a:p>
            <a:pPr marL="457200" indent="-457200">
              <a:buFont typeface="+mj-lt"/>
              <a:buAutoNum type="arabicPeriod"/>
            </a:pPr>
            <a:r>
              <a:rPr lang="ru-RU" sz="2000" dirty="0" smtClean="0"/>
              <a:t>Нерегламентированная</a:t>
            </a:r>
            <a:endParaRPr lang="ru-RU" sz="2000" dirty="0"/>
          </a:p>
        </p:txBody>
      </p:sp>
      <p:pic>
        <p:nvPicPr>
          <p:cNvPr id="2050" name="Picture 2"/>
          <p:cNvPicPr>
            <a:picLocks noChangeAspect="1" noChangeArrowheads="1"/>
          </p:cNvPicPr>
          <p:nvPr/>
        </p:nvPicPr>
        <p:blipFill>
          <a:blip r:embed="rId2"/>
          <a:srcRect/>
          <a:stretch>
            <a:fillRect/>
          </a:stretch>
        </p:blipFill>
        <p:spPr bwMode="auto">
          <a:xfrm>
            <a:off x="5286380" y="1500174"/>
            <a:ext cx="3500462" cy="4572032"/>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320040"/>
            <a:ext cx="7242048" cy="45719"/>
          </a:xfrm>
        </p:spPr>
        <p:txBody>
          <a:bodyPr>
            <a:normAutofit fontScale="90000"/>
          </a:bodyPr>
          <a:lstStyle/>
          <a:p>
            <a:endParaRPr lang="ru-RU" dirty="0"/>
          </a:p>
        </p:txBody>
      </p:sp>
      <p:sp>
        <p:nvSpPr>
          <p:cNvPr id="7" name="Содержимое 6"/>
          <p:cNvSpPr>
            <a:spLocks noGrp="1"/>
          </p:cNvSpPr>
          <p:nvPr>
            <p:ph sz="half" idx="1"/>
          </p:nvPr>
        </p:nvSpPr>
        <p:spPr>
          <a:xfrm>
            <a:off x="214282" y="500042"/>
            <a:ext cx="4071966" cy="5626121"/>
          </a:xfrm>
        </p:spPr>
        <p:txBody>
          <a:bodyPr>
            <a:normAutofit lnSpcReduction="10000"/>
          </a:bodyPr>
          <a:lstStyle/>
          <a:p>
            <a:r>
              <a:rPr lang="ru-RU" b="1" i="1" dirty="0" smtClean="0">
                <a:solidFill>
                  <a:srgbClr val="FF0000"/>
                </a:solidFill>
              </a:rPr>
              <a:t>Регламентированная двигательная активность </a:t>
            </a:r>
            <a:r>
              <a:rPr lang="ru-RU" sz="2600" dirty="0" smtClean="0"/>
              <a:t>представляет собой суммарный объём специально избираемых и направленно воздействующих на организм дошкольников физических упражнений и двигательных действий.</a:t>
            </a:r>
          </a:p>
          <a:p>
            <a:pPr algn="ctr">
              <a:buNone/>
            </a:pPr>
            <a:r>
              <a:rPr lang="ru-RU" sz="2600" dirty="0" smtClean="0"/>
              <a:t> (Утренняя гимнастика, физкультурные , музыкальные занятия)</a:t>
            </a:r>
          </a:p>
          <a:p>
            <a:endParaRPr lang="ru-RU" dirty="0"/>
          </a:p>
        </p:txBody>
      </p:sp>
      <p:pic>
        <p:nvPicPr>
          <p:cNvPr id="1026" name="Picture 2" descr="C:\Documents and Settings\User\Мои документы\работа фото\P1010313.JPG"/>
          <p:cNvPicPr>
            <a:picLocks noGrp="1" noChangeAspect="1" noChangeArrowheads="1"/>
          </p:cNvPicPr>
          <p:nvPr>
            <p:ph sz="half" idx="2"/>
          </p:nvPr>
        </p:nvPicPr>
        <p:blipFill>
          <a:blip r:embed="rId2" cstate="print"/>
          <a:srcRect/>
          <a:stretch>
            <a:fillRect/>
          </a:stretch>
        </p:blipFill>
        <p:spPr bwMode="auto">
          <a:xfrm>
            <a:off x="4648200" y="1214422"/>
            <a:ext cx="4343400" cy="5143535"/>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74321"/>
            <a:ext cx="7242048" cy="45719"/>
          </a:xfrm>
        </p:spPr>
        <p:txBody>
          <a:bodyPr>
            <a:normAutofit fontScale="90000"/>
          </a:bodyPr>
          <a:lstStyle/>
          <a:p>
            <a:endParaRPr lang="ru-RU" dirty="0"/>
          </a:p>
        </p:txBody>
      </p:sp>
      <p:sp>
        <p:nvSpPr>
          <p:cNvPr id="3" name="Содержимое 2"/>
          <p:cNvSpPr>
            <a:spLocks noGrp="1"/>
          </p:cNvSpPr>
          <p:nvPr>
            <p:ph sz="half" idx="1"/>
          </p:nvPr>
        </p:nvSpPr>
        <p:spPr>
          <a:xfrm>
            <a:off x="142844" y="357166"/>
            <a:ext cx="3834796" cy="6072230"/>
          </a:xfrm>
        </p:spPr>
        <p:txBody>
          <a:bodyPr>
            <a:normAutofit/>
          </a:bodyPr>
          <a:lstStyle/>
          <a:p>
            <a:r>
              <a:rPr lang="ru-RU" b="1" i="1" dirty="0" smtClean="0">
                <a:solidFill>
                  <a:srgbClr val="FF0000"/>
                </a:solidFill>
              </a:rPr>
              <a:t>Частично-регламентированная двигательная активность </a:t>
            </a:r>
            <a:r>
              <a:rPr lang="ru-RU" dirty="0" smtClean="0"/>
              <a:t>– это объём двигательных действий, возникающих по ходу решения двигательных задач.</a:t>
            </a:r>
          </a:p>
          <a:p>
            <a:pPr algn="ctr">
              <a:buNone/>
            </a:pPr>
            <a:r>
              <a:rPr lang="ru-RU" dirty="0" smtClean="0"/>
              <a:t>(Например, во время выполнения подвижных игр)</a:t>
            </a:r>
            <a:endParaRPr lang="ru-RU" dirty="0"/>
          </a:p>
        </p:txBody>
      </p:sp>
      <p:pic>
        <p:nvPicPr>
          <p:cNvPr id="2050" name="Picture 2" descr="C:\Documents and Settings\User\Мои документы\работа фото\Изображение 2671.jpg"/>
          <p:cNvPicPr>
            <a:picLocks noGrp="1" noChangeAspect="1" noChangeArrowheads="1"/>
          </p:cNvPicPr>
          <p:nvPr>
            <p:ph sz="half" idx="2"/>
          </p:nvPr>
        </p:nvPicPr>
        <p:blipFill>
          <a:blip r:embed="rId2" cstate="print"/>
          <a:srcRect/>
          <a:stretch>
            <a:fillRect/>
          </a:stretch>
        </p:blipFill>
        <p:spPr bwMode="auto">
          <a:xfrm>
            <a:off x="4648200" y="571480"/>
            <a:ext cx="4343400" cy="5643602"/>
          </a:xfrm>
          <a:prstGeom prst="rect">
            <a:avLst/>
          </a:prstGeom>
          <a:noFill/>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80002"/>
          </a:xfrm>
        </p:spPr>
        <p:txBody>
          <a:bodyPr>
            <a:normAutofit fontScale="90000"/>
          </a:bodyPr>
          <a:lstStyle/>
          <a:p>
            <a:endParaRPr lang="ru-RU" dirty="0"/>
          </a:p>
        </p:txBody>
      </p:sp>
      <p:sp>
        <p:nvSpPr>
          <p:cNvPr id="3" name="Содержимое 2"/>
          <p:cNvSpPr>
            <a:spLocks noGrp="1"/>
          </p:cNvSpPr>
          <p:nvPr>
            <p:ph sz="half" idx="1"/>
          </p:nvPr>
        </p:nvSpPr>
        <p:spPr>
          <a:xfrm>
            <a:off x="142844" y="642918"/>
            <a:ext cx="4143404" cy="5643601"/>
          </a:xfrm>
        </p:spPr>
        <p:txBody>
          <a:bodyPr>
            <a:normAutofit/>
          </a:bodyPr>
          <a:lstStyle/>
          <a:p>
            <a:r>
              <a:rPr lang="ru-RU" sz="3200" b="1" i="1" dirty="0" smtClean="0">
                <a:solidFill>
                  <a:srgbClr val="FF0000"/>
                </a:solidFill>
              </a:rPr>
              <a:t>Нерегламентированная двигательная активность </a:t>
            </a:r>
            <a:r>
              <a:rPr lang="ru-RU" sz="3200" dirty="0" smtClean="0"/>
              <a:t>включает объём спонтанно выполняемых двигательных действий</a:t>
            </a:r>
          </a:p>
          <a:p>
            <a:pPr algn="ctr">
              <a:buNone/>
            </a:pPr>
            <a:r>
              <a:rPr lang="ru-RU" sz="3200" dirty="0" smtClean="0"/>
              <a:t>(например в быту или самостоятельной деятельности)</a:t>
            </a:r>
            <a:endParaRPr lang="ru-RU" sz="3200" dirty="0"/>
          </a:p>
        </p:txBody>
      </p:sp>
      <p:pic>
        <p:nvPicPr>
          <p:cNvPr id="2050" name="Picture 2"/>
          <p:cNvPicPr>
            <a:picLocks noGrp="1" noChangeAspect="1" noChangeArrowheads="1"/>
          </p:cNvPicPr>
          <p:nvPr>
            <p:ph sz="half" idx="2"/>
          </p:nvPr>
        </p:nvPicPr>
        <p:blipFill>
          <a:blip r:embed="rId2"/>
          <a:srcRect/>
          <a:stretch>
            <a:fillRect/>
          </a:stretch>
        </p:blipFill>
        <p:spPr bwMode="auto">
          <a:xfrm>
            <a:off x="4643438" y="428604"/>
            <a:ext cx="4072885" cy="5806313"/>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285728"/>
            <a:ext cx="7239000" cy="891560"/>
          </a:xfrm>
        </p:spPr>
        <p:txBody>
          <a:bodyPr>
            <a:normAutofit/>
          </a:bodyPr>
          <a:lstStyle/>
          <a:p>
            <a:pPr algn="ctr"/>
            <a:r>
              <a:rPr lang="ru-RU" sz="2400" dirty="0" smtClean="0"/>
              <a:t>Этапы планирования двигательной активности</a:t>
            </a:r>
            <a:endParaRPr lang="ru-RU" sz="2400" dirty="0"/>
          </a:p>
        </p:txBody>
      </p:sp>
      <p:sp>
        <p:nvSpPr>
          <p:cNvPr id="6" name="Содержимое 5"/>
          <p:cNvSpPr>
            <a:spLocks noGrp="1"/>
          </p:cNvSpPr>
          <p:nvPr>
            <p:ph idx="1"/>
          </p:nvPr>
        </p:nvSpPr>
        <p:spPr>
          <a:xfrm>
            <a:off x="457200" y="1428736"/>
            <a:ext cx="7239000" cy="5027000"/>
          </a:xfrm>
        </p:spPr>
        <p:txBody>
          <a:bodyPr>
            <a:normAutofit fontScale="92500" lnSpcReduction="10000"/>
          </a:bodyPr>
          <a:lstStyle/>
          <a:p>
            <a:pPr>
              <a:buNone/>
            </a:pPr>
            <a:r>
              <a:rPr lang="ru-RU" sz="2400" i="1" dirty="0" smtClean="0">
                <a:solidFill>
                  <a:srgbClr val="FF0000"/>
                </a:solidFill>
              </a:rPr>
              <a:t>1-й этап педагогического  процесса – «Утро»</a:t>
            </a:r>
            <a:endParaRPr lang="ru-RU" sz="2400" dirty="0" smtClean="0">
              <a:solidFill>
                <a:srgbClr val="FF0000"/>
              </a:solidFill>
            </a:endParaRPr>
          </a:p>
          <a:p>
            <a:pPr>
              <a:buNone/>
            </a:pPr>
            <a:r>
              <a:rPr lang="ru-RU" dirty="0" smtClean="0"/>
              <a:t> </a:t>
            </a:r>
            <a:r>
              <a:rPr lang="ru-RU" sz="2000" dirty="0" smtClean="0"/>
              <a:t>Утром целесообразно планировать двигательную деятельность, знакомую по содержанию, в зависимости от интересов и  потребностей детей.</a:t>
            </a:r>
          </a:p>
          <a:p>
            <a:pPr>
              <a:buNone/>
            </a:pPr>
            <a:r>
              <a:rPr lang="ru-RU" sz="2000" dirty="0" smtClean="0"/>
              <a:t>Планировать игры, знакомые детям, лучше малой или  средней подвижности («Найди, что спрятано», «Пронеси мяч, не задев  кеглю»). При планировании подвижных игр необходимо учитывать, какие  занятия будут после завтрака. Если занятия связаны с длительной  статической позой (математика, развитие речи  </a:t>
            </a:r>
            <a:r>
              <a:rPr lang="ru-RU" sz="2000" dirty="0" err="1" smtClean="0"/>
              <a:t>изо-деятельность</a:t>
            </a:r>
            <a:r>
              <a:rPr lang="ru-RU" sz="2000" dirty="0" smtClean="0"/>
              <a:t>), то  лучше  утром запланировать игры средней и даже большой подвижности; </a:t>
            </a:r>
          </a:p>
          <a:p>
            <a:r>
              <a:rPr lang="ru-RU" sz="2200" dirty="0" smtClean="0"/>
              <a:t>Утром обязательно нужно проводить  индивидуальную работу с детьми, независимо от уровня их физического  развития, а также индивидуальную работу с детьми, которые имеют  различные отклонения в осанке, зрении, нарушения слуха, нервной  системы, ожирение.</a:t>
            </a:r>
          </a:p>
          <a:p>
            <a:endParaRPr lang="ru-RU"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214282" y="428604"/>
            <a:ext cx="7481918" cy="6215106"/>
          </a:xfrm>
        </p:spPr>
        <p:txBody>
          <a:bodyPr>
            <a:normAutofit/>
          </a:bodyPr>
          <a:lstStyle/>
          <a:p>
            <a:pPr algn="ctr">
              <a:buNone/>
            </a:pPr>
            <a:r>
              <a:rPr lang="ru-RU" sz="2400" i="1" dirty="0" smtClean="0">
                <a:solidFill>
                  <a:srgbClr val="FF0000"/>
                </a:solidFill>
              </a:rPr>
              <a:t>2-й  этап  педагогического  процесса  - «Прогулка»</a:t>
            </a:r>
            <a:endParaRPr lang="ru-RU" sz="2400" dirty="0" smtClean="0">
              <a:solidFill>
                <a:srgbClr val="FF0000"/>
              </a:solidFill>
            </a:endParaRPr>
          </a:p>
          <a:p>
            <a:r>
              <a:rPr lang="ru-RU" sz="2000" dirty="0" smtClean="0"/>
              <a:t>На прогулке предлагается планировать  одну подвижную игру, общую для  всех детей, и 1-2 игры с подгруппами детей. Кроме того, воспитатель   должен наметить игровые упражнения для индивидуальной работы</a:t>
            </a:r>
            <a:r>
              <a:rPr lang="ru-RU" dirty="0" smtClean="0"/>
              <a:t>.</a:t>
            </a:r>
          </a:p>
          <a:p>
            <a:r>
              <a:rPr lang="ru-RU" sz="2000" dirty="0" smtClean="0"/>
              <a:t>Важно для прогулки планировать не только подвижные, но и  спортивные  игры (зимой - хоккей; весной, летом, осенью - футбол, баскетбол,  бадминтон, городки) и спортивные упражнения (зимой -катание на санках, скольжение по ледяным дорожкам, ходьба на лыжах; весной, летом, осенью - катание на велосипеде,  самокате).</a:t>
            </a:r>
          </a:p>
          <a:p>
            <a:r>
              <a:rPr lang="ru-RU" sz="2000" dirty="0" smtClean="0"/>
              <a:t>Необходимо учитывать, какие занятия предшествовали прогулке: если  они носили подвижный  характер  физкультурное, музыкальное), то прогулку  лучше начать с наблюдения, но если на занятиях дети  были ограничены в  движениях, то прогулку  лучше начать с подвижных, спортивных игр.</a:t>
            </a:r>
          </a:p>
          <a:p>
            <a:endParaRPr lang="ru-RU" sz="2000" dirty="0" smtClean="0"/>
          </a:p>
          <a:p>
            <a:endParaRPr lang="ru-RU"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endParaRPr lang="ru-RU" dirty="0"/>
          </a:p>
        </p:txBody>
      </p:sp>
      <p:sp>
        <p:nvSpPr>
          <p:cNvPr id="3" name="Содержимое 2"/>
          <p:cNvSpPr>
            <a:spLocks noGrp="1"/>
          </p:cNvSpPr>
          <p:nvPr>
            <p:ph idx="1"/>
          </p:nvPr>
        </p:nvSpPr>
        <p:spPr>
          <a:xfrm>
            <a:off x="457200" y="428604"/>
            <a:ext cx="8401080" cy="3500462"/>
          </a:xfrm>
        </p:spPr>
        <p:txBody>
          <a:bodyPr>
            <a:normAutofit lnSpcReduction="10000"/>
          </a:bodyPr>
          <a:lstStyle/>
          <a:p>
            <a:pPr algn="ctr">
              <a:buNone/>
            </a:pPr>
            <a:r>
              <a:rPr lang="ru-RU" sz="2400" i="1" dirty="0" smtClean="0">
                <a:solidFill>
                  <a:srgbClr val="FF0000"/>
                </a:solidFill>
              </a:rPr>
              <a:t>3-й этап педагогического процесса - «Вторая половина дня»</a:t>
            </a:r>
            <a:endParaRPr lang="ru-RU" sz="2400" dirty="0" smtClean="0">
              <a:solidFill>
                <a:srgbClr val="FF0000"/>
              </a:solidFill>
            </a:endParaRPr>
          </a:p>
          <a:p>
            <a:r>
              <a:rPr lang="ru-RU" dirty="0" smtClean="0"/>
              <a:t> </a:t>
            </a:r>
            <a:r>
              <a:rPr lang="ru-RU" sz="2000" dirty="0" smtClean="0"/>
              <a:t>Во вторую половину  дня кроме гимнастики после  сна и закаливающих мероприятий предлагается  планировать активный  отдых  детей (Праздники, досуги, развлечения) </a:t>
            </a:r>
          </a:p>
          <a:p>
            <a:r>
              <a:rPr lang="ru-RU" sz="2000" dirty="0" smtClean="0"/>
              <a:t>Во вторую половину дня также необходимо запланировать  самостоятельную двигательную деятельность, используя различное  физкультурное оборудование, тренажеры, дидактический материал -  карточки для самостоятельной двигательной активности. Вечером перед  уходом детей,  лучше планировать спокойную двигательную деятельность -  малоподвижные игры, дыхательные упражнения, оздоровительные упражнения, пальчиковую  гимнастику.</a:t>
            </a:r>
          </a:p>
          <a:p>
            <a:endParaRPr lang="ru-RU" dirty="0"/>
          </a:p>
        </p:txBody>
      </p:sp>
      <p:pic>
        <p:nvPicPr>
          <p:cNvPr id="3074" name="Picture 2" descr="C:\Documents and Settings\User\Мои документы\работа фото\Изображение 2760.jpg"/>
          <p:cNvPicPr>
            <a:picLocks noChangeAspect="1" noChangeArrowheads="1"/>
          </p:cNvPicPr>
          <p:nvPr/>
        </p:nvPicPr>
        <p:blipFill>
          <a:blip r:embed="rId2" cstate="print"/>
          <a:srcRect/>
          <a:stretch>
            <a:fillRect/>
          </a:stretch>
        </p:blipFill>
        <p:spPr bwMode="auto">
          <a:xfrm>
            <a:off x="571472" y="4071942"/>
            <a:ext cx="3429024" cy="2786058"/>
          </a:xfrm>
          <a:prstGeom prst="rect">
            <a:avLst/>
          </a:prstGeom>
          <a:noFill/>
        </p:spPr>
      </p:pic>
      <p:pic>
        <p:nvPicPr>
          <p:cNvPr id="3075" name="Picture 3" descr="C:\Documents and Settings\User\Мои документы\работа фото\Изображение 2751.jpg"/>
          <p:cNvPicPr>
            <a:picLocks noChangeAspect="1" noChangeArrowheads="1"/>
          </p:cNvPicPr>
          <p:nvPr/>
        </p:nvPicPr>
        <p:blipFill>
          <a:blip r:embed="rId3" cstate="print"/>
          <a:srcRect/>
          <a:stretch>
            <a:fillRect/>
          </a:stretch>
        </p:blipFill>
        <p:spPr bwMode="auto">
          <a:xfrm>
            <a:off x="4929190" y="4071942"/>
            <a:ext cx="3429024" cy="2786058"/>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t>требования, предъявляемые к планированию  двигательной активности:</a:t>
            </a:r>
            <a:endParaRPr lang="ru-RU" sz="2400" dirty="0"/>
          </a:p>
        </p:txBody>
      </p:sp>
      <p:sp>
        <p:nvSpPr>
          <p:cNvPr id="3" name="Содержимое 2"/>
          <p:cNvSpPr>
            <a:spLocks noGrp="1"/>
          </p:cNvSpPr>
          <p:nvPr>
            <p:ph idx="1"/>
          </p:nvPr>
        </p:nvSpPr>
        <p:spPr>
          <a:xfrm>
            <a:off x="304800" y="1554162"/>
            <a:ext cx="8686800" cy="4732357"/>
          </a:xfrm>
        </p:spPr>
        <p:txBody>
          <a:bodyPr>
            <a:normAutofit/>
          </a:bodyPr>
          <a:lstStyle/>
          <a:p>
            <a:pPr lvl="0"/>
            <a:r>
              <a:rPr lang="ru-RU" sz="2000" dirty="0" smtClean="0"/>
              <a:t>Планирование должно обеспечить решение  главной  цели  воспитания - формирование индивидуальной, неповторимой личности, поэтому  важно грамотно сочетать фронтальные и индивидуальные формы  работы.</a:t>
            </a:r>
          </a:p>
          <a:p>
            <a:r>
              <a:rPr lang="ru-RU" sz="2000" dirty="0" smtClean="0"/>
              <a:t>При планировании необходимо избегать формализма. План должен  быть реальным. </a:t>
            </a:r>
          </a:p>
          <a:p>
            <a:pPr lvl="0"/>
            <a:r>
              <a:rPr lang="ru-RU" sz="2000" dirty="0" smtClean="0"/>
              <a:t>При планировании необходимо учитывать критические периоды в  физическом и психическом развитии,  уровень физического развития и  физической подготовленности ребенка, тип высшей нервной  деятельности, степень развития анализаторных систем,  </a:t>
            </a:r>
            <a:r>
              <a:rPr lang="ru-RU" sz="2000" dirty="0" err="1" smtClean="0"/>
              <a:t>биоритмологический</a:t>
            </a:r>
            <a:r>
              <a:rPr lang="ru-RU" sz="2000" dirty="0" smtClean="0"/>
              <a:t> профиль, направленность личности ; учитывать задатки, склонности, интерес ребенка.</a:t>
            </a:r>
          </a:p>
          <a:p>
            <a:r>
              <a:rPr lang="ru-RU" sz="2000" dirty="0" smtClean="0"/>
              <a:t>План должен обеспечить системность в работе. Между различными  видами деятельности должны быть тесная связь, единство воспитания  и обучения.</a:t>
            </a:r>
          </a:p>
          <a:p>
            <a:pPr lvl="0"/>
            <a:endParaRPr lang="ru-RU" sz="2000" dirty="0" smtClean="0"/>
          </a:p>
          <a:p>
            <a:pPr lvl="0"/>
            <a:endParaRPr lang="ru-RU" sz="2000" dirty="0" smtClean="0"/>
          </a:p>
          <a:p>
            <a:endParaRPr lang="ru-RU" sz="1800"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vigatelnaya_aktivnost">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dvigatelnaya_aktivnost</Template>
  <TotalTime>0</TotalTime>
  <Words>918</Words>
  <PresentationFormat>Экран (4:3)</PresentationFormat>
  <Paragraphs>46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dvigatelnaya_aktivnost</vt:lpstr>
      <vt:lpstr>Консультация для воспитателей: «Влияние двигательной активности на здоровье детей старшего дошкольного возраста».</vt:lpstr>
      <vt:lpstr>Что такое двигательная активность?</vt:lpstr>
      <vt:lpstr>Слайд 3</vt:lpstr>
      <vt:lpstr>Слайд 4</vt:lpstr>
      <vt:lpstr>Слайд 5</vt:lpstr>
      <vt:lpstr>Этапы планирования двигательной активности</vt:lpstr>
      <vt:lpstr>Слайд 7</vt:lpstr>
      <vt:lpstr>Слайд 8</vt:lpstr>
      <vt:lpstr>требования, предъявляемые к планированию  двигательной активности:</vt:lpstr>
      <vt:lpstr>Слайд 10</vt:lpstr>
      <vt:lpstr>Индивидуальный подход к детям с учётом характера двигательной активности</vt:lpstr>
      <vt:lpstr>Слайд 12</vt:lpstr>
      <vt:lpstr>Слайд 13</vt:lpstr>
      <vt:lpstr>Слайд 14</vt:lpstr>
      <vt:lpstr>Спасибо за внимание</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воспитателей: «Влияние двигательной активности на здоровье детей старшего дошкольного возраста».</dc:title>
  <dc:creator>User</dc:creator>
  <cp:lastModifiedBy>User</cp:lastModifiedBy>
  <cp:revision>1</cp:revision>
  <dcterms:created xsi:type="dcterms:W3CDTF">2019-02-23T15:52:30Z</dcterms:created>
  <dcterms:modified xsi:type="dcterms:W3CDTF">2019-02-23T15:53:30Z</dcterms:modified>
</cp:coreProperties>
</file>